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 id="2147483797" r:id="rId8"/>
  </p:sldMasterIdLst>
  <p:notesMasterIdLst>
    <p:notesMasterId r:id="rId27"/>
  </p:notesMasterIdLst>
  <p:handoutMasterIdLst>
    <p:handoutMasterId r:id="rId28"/>
  </p:handoutMasterIdLst>
  <p:sldIdLst>
    <p:sldId id="330" r:id="rId9"/>
    <p:sldId id="303" r:id="rId10"/>
    <p:sldId id="425" r:id="rId11"/>
    <p:sldId id="422" r:id="rId12"/>
    <p:sldId id="423" r:id="rId13"/>
    <p:sldId id="404" r:id="rId14"/>
    <p:sldId id="356" r:id="rId15"/>
    <p:sldId id="378" r:id="rId16"/>
    <p:sldId id="385" r:id="rId17"/>
    <p:sldId id="421" r:id="rId18"/>
    <p:sldId id="334" r:id="rId19"/>
    <p:sldId id="336" r:id="rId20"/>
    <p:sldId id="338" r:id="rId21"/>
    <p:sldId id="343" r:id="rId22"/>
    <p:sldId id="344" r:id="rId23"/>
    <p:sldId id="419" r:id="rId24"/>
    <p:sldId id="424" r:id="rId25"/>
    <p:sldId id="321" r:id="rId26"/>
  </p:sldIdLst>
  <p:sldSz cx="12188825" cy="6858000"/>
  <p:notesSz cx="6858000" cy="9296400"/>
  <p:embeddedFontLst>
    <p:embeddedFont>
      <p:font typeface="Segoe UI" panose="020B0502040204020203"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Segoe UI Light" panose="020B0502040204020203" pitchFamily="34" charset="0"/>
      <p:regular r:id="rId37"/>
      <p:italic r:id="rId38"/>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3"/>
            <p14:sldId id="425"/>
            <p14:sldId id="422"/>
            <p14:sldId id="423"/>
          </p14:sldIdLst>
        </p14:section>
        <p14:section name="Windows Azure" id="{5E4156E2-A099-4F51-80BA-A0A1B5CA74F0}">
          <p14:sldIdLst>
            <p14:sldId id="404"/>
          </p14:sldIdLst>
        </p14:section>
        <p14:section name="Virtual Machines" id="{F0F5B035-F424-4FA7-B544-D9588B3F33E0}">
          <p14:sldIdLst>
            <p14:sldId id="356"/>
          </p14:sldIdLst>
        </p14:section>
        <p14:section name="Web Sites" id="{264A8B60-B9FA-4432-95A4-7895E89FC737}">
          <p14:sldIdLst>
            <p14:sldId id="378"/>
          </p14:sldIdLst>
        </p14:section>
        <p14:section name="Cloud Services" id="{2CDE6F8B-A3B9-4ADE-8466-D31A7C4BE270}">
          <p14:sldIdLst>
            <p14:sldId id="385"/>
          </p14:sldIdLst>
        </p14:section>
        <p14:section name="Mobile Services" id="{A7926C0C-C706-47FE-88BB-DB49AB39A9D7}">
          <p14:sldIdLst>
            <p14:sldId id="421"/>
          </p14:sldIdLst>
        </p14:section>
        <p14:section name="Building Block Services" id="{8083865B-29DE-456D-BC63-C1192E8D5085}">
          <p14:sldIdLst/>
        </p14:section>
        <p14:section name="SQL Database" id="{F2B7DB92-3B3A-410A-A281-626A2A66ED0C}">
          <p14:sldIdLst>
            <p14:sldId id="334"/>
          </p14:sldIdLst>
        </p14:section>
        <p14:section name="Blob Storage" id="{2051A546-2383-44DC-A095-2A4ABEEFB210}">
          <p14:sldIdLst>
            <p14:sldId id="336"/>
          </p14:sldIdLst>
        </p14:section>
        <p14:section name="Cache" id="{9F044814-AFDA-4CD2-80EF-7C0F4157E6C3}">
          <p14:sldIdLst>
            <p14:sldId id="338"/>
          </p14:sldIdLst>
        </p14:section>
        <p14:section name="Identity &amp; Service Bus" id="{FEB934FC-C07F-4B70-9AA6-EDDF34557D53}">
          <p14:sldIdLst>
            <p14:sldId id="343"/>
            <p14:sldId id="344"/>
          </p14:sldIdLst>
        </p14:section>
        <p14:section name="Windows Azure Store" id="{8E9D1627-CB23-47A1-87B2-2C7B6494C3DB}">
          <p14:sldIdLst>
            <p14:sldId id="419"/>
          </p14:sldIdLst>
        </p14:section>
        <p14:section name="Pricing &amp; SLAs" id="{A8BCCDB2-C8CF-4EEC-A4AD-705A02E77EC6}">
          <p14:sldIdLst>
            <p14:sldId id="424"/>
            <p14:sldId id="321"/>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2818" autoAdjust="0"/>
  </p:normalViewPr>
  <p:slideViewPr>
    <p:cSldViewPr snapToGrid="0">
      <p:cViewPr varScale="1">
        <p:scale>
          <a:sx n="47" d="100"/>
          <a:sy n="47" d="100"/>
        </p:scale>
        <p:origin x="1416" y="36"/>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commentAuthors" Target="commentAuthors.xml"/><Relationship Id="rId21" Type="http://schemas.openxmlformats.org/officeDocument/2006/relationships/slide" Target="slides/slide13.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5.fntdata"/><Relationship Id="rId38"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3/22/2014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3/22/2014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Let’s walk through</a:t>
            </a:r>
            <a:r>
              <a:rPr lang="en-US" baseline="0" dirty="0" smtClean="0"/>
              <a:t> some of the building block services that we’re providing and in particular highlight some of the new features of these services.  </a:t>
            </a:r>
          </a:p>
          <a:p>
            <a:pPr marL="171450" indent="-171450">
              <a:buFont typeface="Arial" pitchFamily="34" charset="0"/>
              <a:buChar char="•"/>
            </a:pPr>
            <a:r>
              <a:rPr lang="en-US" baseline="0" dirty="0" smtClean="0"/>
              <a:t>If you’ve been using Windows Azure you maybe familiar with some of these services.  However, there are several new features we’re enabling with all of them.  </a:t>
            </a:r>
          </a:p>
          <a:p>
            <a:pPr marL="171450" indent="-171450">
              <a:buFont typeface="Arial" pitchFamily="34" charset="0"/>
              <a:buChar char="•"/>
            </a:pPr>
            <a:r>
              <a:rPr lang="en-US" baseline="0" dirty="0" smtClean="0"/>
              <a:t>The first one I’m going to talk about is the SQL Database</a:t>
            </a:r>
          </a:p>
          <a:p>
            <a:pPr marL="171450" indent="-171450">
              <a:buFont typeface="Arial" pitchFamily="34" charset="0"/>
              <a:buChar char="•"/>
            </a:pPr>
            <a:r>
              <a:rPr lang="en-US" baseline="0" dirty="0" smtClean="0"/>
              <a:t>SQL Database is a service we’ve had for a while as part of Windows Azure</a:t>
            </a:r>
          </a:p>
          <a:p>
            <a:pPr marL="171450" indent="-171450">
              <a:buFont typeface="Arial" pitchFamily="34" charset="0"/>
              <a:buChar char="•"/>
            </a:pPr>
            <a:r>
              <a:rPr lang="en-US" baseline="0" dirty="0" smtClean="0"/>
              <a:t>It provides a relational SQL Server database engine in the cloud</a:t>
            </a:r>
            <a:endParaRPr lang="en-US" dirty="0" smtClean="0"/>
          </a:p>
          <a:p>
            <a:pPr marL="171450" indent="-171450">
              <a:buFont typeface="Arial" pitchFamily="34" charset="0"/>
              <a:buChar char="•"/>
            </a:pPr>
            <a:r>
              <a:rPr lang="en-US" dirty="0" smtClean="0"/>
              <a:t>We run the SQL engine for you, we do all of the</a:t>
            </a:r>
            <a:r>
              <a:rPr lang="en-US" baseline="0" dirty="0" smtClean="0"/>
              <a:t> clustering and availability work for you, so you don’t have to worry about standing up your own clustered environment. </a:t>
            </a:r>
            <a:endParaRPr lang="en-US" dirty="0" smtClean="0"/>
          </a:p>
          <a:p>
            <a:pPr marL="171450" indent="-171450">
              <a:buFont typeface="Arial" pitchFamily="34" charset="0"/>
              <a:buChar char="•"/>
            </a:pPr>
            <a:r>
              <a:rPr lang="en-US" dirty="0" smtClean="0"/>
              <a:t>It’s a fully managed service</a:t>
            </a:r>
          </a:p>
          <a:p>
            <a:pPr marL="171450" indent="-171450">
              <a:buFont typeface="Arial" pitchFamily="34" charset="0"/>
              <a:buChar char="•"/>
            </a:pPr>
            <a:r>
              <a:rPr lang="en-US" dirty="0" smtClean="0"/>
              <a:t>We</a:t>
            </a:r>
            <a:r>
              <a:rPr lang="en-US" baseline="0" dirty="0" smtClean="0"/>
              <a:t> also apply security patches and monitor the system</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r>
              <a:rPr lang="en-US" sz="1600" baseline="0" dirty="0" smtClean="0"/>
              <a:t>.</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GB" sz="1600" baseline="0" dirty="0" smtClean="0"/>
          </a:p>
          <a:p>
            <a:pPr marL="171450" indent="-171450">
              <a:buFont typeface="Arial" pitchFamily="34" charset="0"/>
              <a:buChar char="•"/>
            </a:pPr>
            <a:r>
              <a:rPr lang="en-US" sz="1600" dirty="0" smtClean="0"/>
              <a:t>The third aspect</a:t>
            </a:r>
            <a:r>
              <a:rPr lang="en-US" sz="1600" baseline="0" dirty="0" smtClean="0"/>
              <a:t> of Windows Azure Virtual Machines that is important to understand is ….</a:t>
            </a:r>
            <a:endParaRPr lang="en-US" sz="1600" dirty="0" smtClean="0"/>
          </a:p>
          <a:p>
            <a:pPr marL="171450" indent="-171450">
              <a:buFont typeface="Arial" pitchFamily="34" charset="0"/>
              <a:buChar char="•"/>
            </a:pPr>
            <a:r>
              <a:rPr lang="en-US" sz="1600" dirty="0" smtClean="0"/>
              <a:t>Another thing that is nice</a:t>
            </a:r>
            <a:r>
              <a:rPr lang="en-US" sz="1600" baseline="0" dirty="0" smtClean="0"/>
              <a:t> about the Windows Azure Storage solution is that we have support for </a:t>
            </a:r>
            <a:r>
              <a:rPr lang="en-US" sz="1600" dirty="0" smtClean="0"/>
              <a:t>Continuous storage geo-replication</a:t>
            </a:r>
          </a:p>
          <a:p>
            <a:pPr marL="171450" indent="-171450">
              <a:buFont typeface="Arial" pitchFamily="34" charset="0"/>
              <a:buChar char="•"/>
            </a:pPr>
            <a:r>
              <a:rPr lang="en-US" sz="1600" dirty="0" smtClean="0"/>
              <a:t>What this means is that whenever you save something in the storage system, in the background we can automatically replicate the</a:t>
            </a:r>
            <a:r>
              <a:rPr lang="en-US" sz="1600" baseline="0" dirty="0" smtClean="0"/>
              <a:t> data to </a:t>
            </a:r>
            <a:r>
              <a:rPr lang="en-US" sz="1600" dirty="0" smtClean="0"/>
              <a:t>another</a:t>
            </a:r>
            <a:r>
              <a:rPr lang="en-US" sz="1600" baseline="0" dirty="0" smtClean="0"/>
              <a:t> datacenter</a:t>
            </a:r>
          </a:p>
          <a:p>
            <a:pPr marL="171450" indent="-171450">
              <a:buFont typeface="Arial" pitchFamily="34" charset="0"/>
              <a:buChar char="•"/>
            </a:pPr>
            <a:r>
              <a:rPr lang="en-US" sz="16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600" baseline="0" dirty="0" smtClean="0"/>
              <a:t>You don’t have to set anything up to enable it. It’s automatically enabled by default.</a:t>
            </a:r>
          </a:p>
          <a:p>
            <a:pPr marL="171450" indent="-171450">
              <a:buFont typeface="Arial" pitchFamily="34" charset="0"/>
              <a:buChar char="•"/>
            </a:pPr>
            <a:r>
              <a:rPr lang="en-US" sz="1600" baseline="0" dirty="0" smtClean="0"/>
              <a:t>You can turn it off if there are policy reasons why you wouldn’t want it enabled.  </a:t>
            </a:r>
          </a:p>
          <a:p>
            <a:pPr marL="171450" indent="-171450">
              <a:buFont typeface="Arial" pitchFamily="34" charset="0"/>
              <a:buChar char="•"/>
            </a:pPr>
            <a:r>
              <a:rPr lang="en-US" sz="1600" baseline="0" dirty="0" smtClean="0"/>
              <a:t>The end result is that you can deliver more robust solutions with even greater integrity</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GB" sz="1600" baseline="0" dirty="0" smtClean="0"/>
          </a:p>
          <a:p>
            <a:endParaRPr lang="en-US" sz="1600" baseline="0" dirty="0" smtClean="0"/>
          </a:p>
          <a:p>
            <a:pPr marL="171450" indent="-171450">
              <a:buFont typeface="Arial" pitchFamily="34" charset="0"/>
              <a:buChar char="•"/>
            </a:pPr>
            <a:r>
              <a:rPr lang="en-US" sz="1600" dirty="0" smtClean="0"/>
              <a:t>One of the things that we provide which is a little</a:t>
            </a:r>
            <a:r>
              <a:rPr lang="en-US" sz="1600" baseline="0" dirty="0" smtClean="0"/>
              <a:t> different with Windows Azure is a really powerful storage architecture</a:t>
            </a:r>
          </a:p>
          <a:p>
            <a:pPr marL="171450" indent="-171450">
              <a:buFont typeface="Arial" pitchFamily="34" charset="0"/>
              <a:buChar char="•"/>
            </a:pPr>
            <a:r>
              <a:rPr lang="en-US" sz="1600" baseline="0" dirty="0" smtClean="0"/>
              <a:t>When we booted up our Virtual Machine and you saw all of the disks attached to it, the disks were not actually disks.  They were virtual disks on top of our Windows Azure Storage system.  </a:t>
            </a:r>
          </a:p>
          <a:p>
            <a:pPr marL="171450" indent="-171450">
              <a:buFont typeface="Arial" pitchFamily="34" charset="0"/>
              <a:buChar char="•"/>
            </a:pPr>
            <a:r>
              <a:rPr lang="en-US" sz="1600" baseline="0" dirty="0" smtClean="0"/>
              <a:t>We have redundancy built in for you.  </a:t>
            </a:r>
          </a:p>
          <a:p>
            <a:pPr marL="171450" indent="-171450">
              <a:buFont typeface="Arial" pitchFamily="34" charset="0"/>
              <a:buChar char="•"/>
            </a:pPr>
            <a:r>
              <a:rPr lang="en-US" sz="1600" baseline="0" dirty="0" smtClean="0"/>
              <a:t>We can also load balance our reads and writes to the drives, so we can provide more predictable performance.  </a:t>
            </a:r>
          </a:p>
          <a:p>
            <a:pPr marL="171450" indent="-171450">
              <a:buFont typeface="Arial" pitchFamily="34" charset="0"/>
              <a:buChar char="•"/>
            </a:pPr>
            <a:r>
              <a:rPr lang="en-US" sz="1600" baseline="0" dirty="0" smtClean="0"/>
              <a:t>On top of these physical drives that we use for blob storage we also have a set of SSD cache of drives.  The benefit is that you are reading and writing through an SSD drive and then back to the physical disk.  </a:t>
            </a:r>
          </a:p>
          <a:p>
            <a:pPr marL="0" indent="0">
              <a:buFont typeface="Arial" pitchFamily="34" charset="0"/>
              <a:buNone/>
            </a:pPr>
            <a:endParaRPr lang="en-US" sz="1600" baseline="0" dirty="0" smtClean="0"/>
          </a:p>
          <a:p>
            <a:endParaRPr lang="en-US" sz="1600" dirty="0" smtClean="0"/>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60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now have a new distributed cache feature in Windows Azure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a low latency, in-memory cache that you can stand up as part of our application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It’s elastic so you can dynamically grow or shrink the cache at will, based on how your application is doing</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don’t have to modify any application code or redeploy your application to increase or decrease the cache size.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Instead just go into the portal say you want more roles and Windows Azure will automatically spin them up</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also has high availability support.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So you can indicate when you cache something that you want to pin the data on at least two cache servers, so if there is a hardware failure you will not loose any data.</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Distributed Cache can be used from any language.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now supports the </a:t>
            </a:r>
            <a:r>
              <a:rPr lang="en-US" sz="1600" baseline="0" dirty="0" err="1" smtClean="0"/>
              <a:t>Memcach’D</a:t>
            </a:r>
            <a:r>
              <a:rPr lang="en-US" sz="1600" baseline="0" dirty="0" smtClean="0"/>
              <a:t> protocol, so if you have apps that use </a:t>
            </a:r>
            <a:r>
              <a:rPr lang="en-US" sz="1600" baseline="0" dirty="0" err="1" smtClean="0"/>
              <a:t>Memcached</a:t>
            </a:r>
            <a:r>
              <a:rPr lang="en-US" sz="1600" baseline="0" dirty="0" smtClean="0"/>
              <a:t> today you can simply point them to the new distributed cache and they will work with no code changes required. </a:t>
            </a:r>
            <a:endParaRPr lang="en-US" sz="1600" baseline="0" dirty="0" smtClean="0"/>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GB" sz="16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b="1" dirty="0" smtClean="0"/>
              <a:t>Transition:</a:t>
            </a:r>
          </a:p>
          <a:p>
            <a:r>
              <a:rPr lang="en-US" b="0" dirty="0" smtClean="0"/>
              <a:t>Continue</a:t>
            </a:r>
            <a:r>
              <a:rPr lang="en-US" b="0" baseline="0" dirty="0" smtClean="0"/>
              <a:t> last slide</a:t>
            </a:r>
          </a:p>
          <a:p>
            <a:endParaRPr lang="en-US" b="0" dirty="0" smtClean="0"/>
          </a:p>
          <a:p>
            <a:r>
              <a:rPr lang="en-US" b="1" dirty="0" smtClean="0"/>
              <a:t>Speaking</a:t>
            </a:r>
            <a:r>
              <a:rPr lang="en-US" b="1" baseline="0" dirty="0" smtClean="0"/>
              <a:t>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scale up or scale down as needed and we will automatically add and remove the cache for you.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High Availability</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If we ever know a machine is going down, for example, you say that you want to remove it from the application then we will actually spend a minute moving all of the data onto other nodes if there’s memory available before we actually take down the machine.</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So you don’t actually loose even in a shutdown situation.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Programming Languages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access this in any language including using the </a:t>
            </a:r>
            <a:r>
              <a:rPr lang="en-US" sz="900" baseline="0" dirty="0" err="1" smtClean="0"/>
              <a:t>Memcach’d</a:t>
            </a:r>
            <a:r>
              <a:rPr lang="en-US" sz="900" baseline="0" dirty="0" smtClean="0"/>
              <a:t> interface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600" baseline="0" dirty="0" smtClean="0"/>
          </a:p>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You can integrate with anyone using Active Directory</a:t>
            </a:r>
          </a:p>
          <a:p>
            <a:pPr marL="285750" indent="-285750">
              <a:buFont typeface="Arial" pitchFamily="34" charset="0"/>
              <a:buChar char="•"/>
            </a:pPr>
            <a:r>
              <a:rPr lang="en-US" dirty="0" smtClean="0"/>
              <a:t>Once you integrate</a:t>
            </a:r>
            <a:r>
              <a:rPr lang="en-US" baseline="0" dirty="0" smtClean="0"/>
              <a:t> </a:t>
            </a:r>
          </a:p>
          <a:p>
            <a:pPr marL="285750" indent="-285750">
              <a:buFont typeface="Arial" pitchFamily="34" charset="0"/>
              <a:buChar char="•"/>
            </a:pPr>
            <a:r>
              <a:rPr lang="en-US" baseline="0" dirty="0" smtClean="0"/>
              <a:t>You can also take advantage of our new graph 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GB" dirty="0" smtClean="0"/>
          </a:p>
          <a:p>
            <a:r>
              <a:rPr lang="en-US" b="1" dirty="0" smtClean="0"/>
              <a:t>Speaking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addition to queues, the Service Bus also provides a relay capability that can be used to connect through networks and enable hybrid applications.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 see this in action, we’ll take a look at another simple scenario.</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this case we have a SQL database in our on-premises environment (for our demo, my local laptop) and the data is exposed through a simple WCF service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By using the Service Bus relay, we can enable connectivity to our WCF service through Windows Azure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On the front end, we have a mobile web application created with ASP.NET MVC running as a Cloud Service in Windows Azure. This app will connect to the WCF service through the relay and serve up the data to users.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In addition to the building block services that we provided from Microsoft, at BUILD we also introduced the Windows Azure Store.  </a:t>
            </a:r>
          </a:p>
          <a:p>
            <a:pPr marL="171450" indent="-171450">
              <a:buFont typeface="Arial" pitchFamily="34" charset="0"/>
              <a:buChar char="•"/>
            </a:pPr>
            <a:r>
              <a:rPr lang="en-US" dirty="0" smtClean="0"/>
              <a:t>Focused on developer services – both for data, storage options, application monitoring, and more. </a:t>
            </a:r>
          </a:p>
          <a:p>
            <a:pPr marL="171450" indent="-171450">
              <a:buFont typeface="Arial" pitchFamily="34" charset="0"/>
              <a:buChar char="•"/>
            </a:pPr>
            <a:r>
              <a:rPr lang="en-US" dirty="0" smtClean="0"/>
              <a:t>Many of these services are recognizable startups such as </a:t>
            </a:r>
            <a:r>
              <a:rPr lang="en-US" dirty="0" err="1" smtClean="0"/>
              <a:t>NewRelic</a:t>
            </a:r>
            <a:r>
              <a:rPr lang="en-US" dirty="0" smtClean="0"/>
              <a:t> and </a:t>
            </a:r>
            <a:r>
              <a:rPr lang="en-US" dirty="0" err="1" smtClean="0"/>
              <a:t>SendGrid</a:t>
            </a:r>
            <a:endParaRPr lang="en-US" dirty="0" smtClean="0"/>
          </a:p>
          <a:p>
            <a:pPr marL="0" indent="0">
              <a:buFont typeface="Arial" pitchFamily="34" charset="0"/>
              <a:buNone/>
            </a:pPr>
            <a:endParaRPr lang="en-US" dirty="0" smtClean="0"/>
          </a:p>
          <a:p>
            <a:pPr>
              <a:spcAft>
                <a:spcPts val="980"/>
              </a:spcAft>
              <a:tabLst>
                <a:tab pos="1791675" algn="l"/>
              </a:tabLst>
            </a:pPr>
            <a:endParaRPr lang="en-US" dirty="0" smtClean="0">
              <a:solidFill>
                <a:schemeClr val="tx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79796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GB"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6434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 final thing I’ll mention about Windows Azure, before we dive into the tour of services is the approach we’re taking with paying for services.</a:t>
            </a:r>
          </a:p>
          <a:p>
            <a:pPr marL="171450" indent="-171450">
              <a:buFont typeface="Arial" pitchFamily="34" charset="0"/>
              <a:buChar char="•"/>
            </a:pPr>
            <a:r>
              <a:rPr lang="en-US" dirty="0" smtClean="0"/>
              <a:t>This maybe different for many of you who are familiar with hosting providers and on-premises systems. </a:t>
            </a:r>
          </a:p>
          <a:p>
            <a:pPr marL="171450" indent="-171450">
              <a:buFont typeface="Arial" pitchFamily="34" charset="0"/>
              <a:buChar char="•"/>
            </a:pPr>
            <a:r>
              <a:rPr lang="en-US" dirty="0" smtClean="0"/>
              <a:t>With Windows Azure you </a:t>
            </a:r>
            <a:r>
              <a:rPr lang="en-US" b="1" dirty="0" smtClean="0"/>
              <a:t>pay only for what you use</a:t>
            </a:r>
            <a:r>
              <a:rPr lang="en-US" dirty="0" smtClean="0"/>
              <a:t>.</a:t>
            </a:r>
          </a:p>
          <a:p>
            <a:pPr marL="171450" indent="-171450">
              <a:buFont typeface="Arial" pitchFamily="34" charset="0"/>
              <a:buChar char="•"/>
            </a:pPr>
            <a:r>
              <a:rPr lang="en-US" dirty="0" smtClean="0"/>
              <a:t>There are no upfront cost</a:t>
            </a:r>
          </a:p>
          <a:p>
            <a:pPr marL="171450" indent="-171450">
              <a:buFont typeface="Arial" pitchFamily="34" charset="0"/>
              <a:buChar char="•"/>
            </a:pPr>
            <a:r>
              <a:rPr lang="en-US" dirty="0" smtClean="0"/>
              <a:t>There is no need to buy any up front server licenses, that’s just included in the price</a:t>
            </a:r>
          </a:p>
          <a:p>
            <a:pPr marL="171450" indent="-171450">
              <a:buFont typeface="Arial" pitchFamily="34" charset="0"/>
              <a:buChar char="•"/>
            </a:pPr>
            <a:r>
              <a:rPr lang="en-US" dirty="0" smtClean="0"/>
              <a:t>Likewise if you use a SQL database, through our SQL Database feature in Windows Azure, you don’t have to buy a SQL Server license, that’s also included in the price.  </a:t>
            </a:r>
          </a:p>
          <a:p>
            <a:pPr marL="171450" indent="-171450">
              <a:buFont typeface="Arial" pitchFamily="34" charset="0"/>
              <a:buChar char="•"/>
            </a:pPr>
            <a:r>
              <a:rPr lang="en-US" dirty="0" smtClean="0"/>
              <a:t>For compute services such as Virtual Machines and Web Sites you only pay by the hour.  </a:t>
            </a:r>
          </a:p>
          <a:p>
            <a:pPr marL="171450" indent="-171450">
              <a:buFont typeface="Arial" pitchFamily="34" charset="0"/>
              <a:buChar char="•"/>
            </a:pPr>
            <a:r>
              <a:rPr lang="en-US" dirty="0" smtClean="0"/>
              <a:t>This gives you the flexibility to run your applications very cost effectively.   </a:t>
            </a:r>
          </a:p>
          <a:p>
            <a:pPr marL="171450" indent="-171450">
              <a:buFont typeface="Arial" pitchFamily="34" charset="0"/>
              <a:buChar char="•"/>
            </a:pPr>
            <a:r>
              <a:rPr lang="en-US" dirty="0" smtClean="0"/>
              <a:t>You can scale up and scale down your solutions or even turn them on and off as necessary.  </a:t>
            </a:r>
          </a:p>
          <a:p>
            <a:pPr marL="171450" indent="-171450">
              <a:buFont typeface="Arial" pitchFamily="34" charset="0"/>
              <a:buChar char="•"/>
            </a:pPr>
            <a:r>
              <a:rPr lang="en-US" dirty="0" smtClean="0"/>
              <a:t>This also opens up a ton of possibilities in terms of the new types of apps you can build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18</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There</a:t>
            </a:r>
            <a:r>
              <a:rPr lang="en-US" sz="1100" baseline="0" dirty="0" smtClean="0"/>
              <a:t> are numerous terms and definitions floating around in the industry for “the cloud”, “cloud computing”, “cloud services”, etc.</a:t>
            </a:r>
          </a:p>
          <a:p>
            <a:pPr marL="171450" indent="-171450">
              <a:buFont typeface="Arial" pitchFamily="34" charset="0"/>
              <a:buChar char="•"/>
            </a:pPr>
            <a:r>
              <a:rPr lang="en-US" sz="1100" baseline="0" dirty="0" smtClean="0"/>
              <a:t>Microsoft thinks of the cloud as simply an approach to computing that enables applications to be delivered at scale for a variety of workloads and client devices.</a:t>
            </a:r>
            <a:endParaRPr lang="en-US" sz="1100" dirty="0" smtClean="0"/>
          </a:p>
          <a:p>
            <a:pPr marL="171450" indent="-171450">
              <a:buFont typeface="Arial" pitchFamily="34" charset="0"/>
              <a:buChar char="•"/>
            </a:pPr>
            <a:endParaRPr lang="en-US" sz="1100" dirty="0" smtClean="0"/>
          </a:p>
          <a:p>
            <a:pPr marL="171450" indent="-171450">
              <a:buFont typeface="Arial" pitchFamily="34" charset="0"/>
              <a:buChar char="•"/>
            </a:pPr>
            <a:r>
              <a:rPr lang="en-US" sz="1100" dirty="0" smtClean="0"/>
              <a:t>In </a:t>
            </a:r>
            <a:r>
              <a:rPr lang="en-US" sz="1100" dirty="0" smtClean="0"/>
              <a:t>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9670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36486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endParaRPr lang="en-US" b="0" baseline="0" dirty="0" smtClean="0"/>
          </a:p>
          <a:p>
            <a:pPr marL="171450" indent="-171450">
              <a:buFont typeface="Arial" pitchFamily="34" charset="0"/>
              <a:buChar char="•"/>
            </a:pPr>
            <a:r>
              <a:rPr lang="en-GB" b="0" baseline="0" dirty="0" smtClean="0"/>
              <a:t>Portable VHD format, use your own VHDs or move them to your own on-premises</a:t>
            </a:r>
            <a:endParaRPr lang="en-US" b="0" baseline="0" dirty="0" smtClean="0"/>
          </a:p>
          <a:p>
            <a:pPr marL="171450" indent="-171450">
              <a:buFont typeface="Arial" pitchFamily="34" charset="0"/>
              <a:buChar char="•"/>
            </a:pPr>
            <a:endParaRPr lang="en-GB" b="0" baseline="0" dirty="0" smtClean="0"/>
          </a:p>
          <a:p>
            <a:r>
              <a:rPr lang="en-US" sz="1600" b="1" dirty="0" smtClean="0"/>
              <a:t>Slide Objectives:</a:t>
            </a:r>
          </a:p>
          <a:p>
            <a:pPr marL="171450" indent="-171450">
              <a:buFont typeface="Arial" pitchFamily="34" charset="0"/>
              <a:buChar char="•"/>
            </a:pPr>
            <a:r>
              <a:rPr lang="en-US" sz="1600" b="0" dirty="0" smtClean="0"/>
              <a:t>Explain</a:t>
            </a:r>
            <a:r>
              <a:rPr lang="en-US" sz="1600" b="0" baseline="0" dirty="0" smtClean="0"/>
              <a:t> Virtual Machine Portability with the VHD file format</a:t>
            </a:r>
            <a:endParaRPr lang="en-US" sz="1600" b="0" dirty="0" smtClean="0"/>
          </a:p>
          <a:p>
            <a:endParaRPr lang="en-US" sz="1600" b="1" dirty="0" smtClean="0"/>
          </a:p>
          <a:p>
            <a:r>
              <a:rPr lang="en-US" sz="1600" b="1" dirty="0" smtClean="0"/>
              <a:t>Speaking</a:t>
            </a:r>
            <a:r>
              <a:rPr lang="en-US" sz="1600" b="1" baseline="0" dirty="0" smtClean="0"/>
              <a:t> Points:</a:t>
            </a:r>
            <a:endParaRPr lang="en-US" sz="1600" dirty="0" smtClean="0"/>
          </a:p>
          <a:p>
            <a:pPr marL="171450" indent="-171450">
              <a:buFont typeface="Arial" pitchFamily="34" charset="0"/>
              <a:buChar char="•"/>
            </a:pPr>
            <a:r>
              <a:rPr lang="en-US" sz="1600" dirty="0" smtClean="0"/>
              <a:t>There are a few aspects of</a:t>
            </a:r>
            <a:r>
              <a:rPr lang="en-US" sz="1600" baseline="0" dirty="0" smtClean="0"/>
              <a:t> the Windows Azure Virtual machines feature that are important to understand.</a:t>
            </a:r>
          </a:p>
          <a:p>
            <a:pPr marL="171450" indent="-171450">
              <a:buFont typeface="Arial" pitchFamily="34" charset="0"/>
              <a:buChar char="•"/>
            </a:pPr>
            <a:r>
              <a:rPr lang="en-US" sz="1600" baseline="0" dirty="0" smtClean="0"/>
              <a:t>The first, is the support for Virtual Machine Portability</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When you create a virtual machine in the cloud, as I just did, you are creating a VHD file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encapsulating your OS instance as well as your data</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VHD file format is that it is compatible across Windows Azure, Windows Server, and even Windows client.</a:t>
            </a:r>
          </a:p>
          <a:p>
            <a:pPr marL="171450" indent="-171450">
              <a:buFont typeface="Arial" pitchFamily="34" charset="0"/>
              <a:buChar char="•"/>
            </a:pPr>
            <a:r>
              <a:rPr lang="en-US" sz="1600" baseline="0" dirty="0" smtClean="0"/>
              <a:t>VHD is an open specification that we’ve released.  </a:t>
            </a:r>
          </a:p>
          <a:p>
            <a:pPr marL="171450" indent="-171450">
              <a:buFont typeface="Arial" pitchFamily="34" charset="0"/>
              <a:buChar char="•"/>
            </a:pPr>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Transition: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So we’ve seen three ways to run your code in Windows Azure - Virtual machines, Web Sites, and Cloud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Now let’s look at the fourth compute service called Windows Azure Mobile Services.</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Definition</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is an exciting new service that we introduced about three months ago and we’ve rapidly been updating with new features and services.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I’m sure that many of you today are building device applications that need connectivity to services and data.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are designed specifically to make it really simply for you to build cloud back-ends that power mobile device applications by providing common functionality you need as configurable services.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1" i="0" u="none" strike="noStrike" kern="1200" cap="none" spc="0" normalizeH="0" baseline="0" noProof="0" dirty="0" smtClean="0">
                <a:ln>
                  <a:noFill/>
                </a:ln>
                <a:solidFill>
                  <a:prstClr val="black"/>
                </a:solidFill>
                <a:effectLst/>
                <a:uLnTx/>
                <a:uFillTx/>
                <a:latin typeface="Segoe UI" pitchFamily="34" charset="0"/>
              </a:rPr>
              <a:t>Features: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Mobile Services provides the ability to easily store and retrieve data, manage users with several different identify providers including Microsoft Account, Twitter, Facebook, and Google accounts, and the ability to send push notifications to devices.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Today Mobile Services has native SDKs for Windows 8 Store applications, Windows Phone apps, and </a:t>
            </a:r>
            <a:r>
              <a:rPr kumimoji="0" lang="en-US" sz="1600" b="0" i="0" u="none" strike="noStrike" kern="1200" cap="none" spc="0" normalizeH="0" baseline="0" noProof="0" dirty="0" err="1" smtClean="0">
                <a:ln>
                  <a:noFill/>
                </a:ln>
                <a:solidFill>
                  <a:prstClr val="black"/>
                </a:solidFill>
                <a:effectLst/>
                <a:uLnTx/>
                <a:uFillTx/>
                <a:latin typeface="Segoe UI" pitchFamily="34" charset="0"/>
              </a:rPr>
              <a:t>iOS</a:t>
            </a:r>
            <a:r>
              <a:rPr kumimoji="0" lang="en-US" sz="1600" b="0" i="0" u="none" strike="noStrike" kern="1200" cap="none" spc="0" normalizeH="0" baseline="0" noProof="0" dirty="0" smtClean="0">
                <a:ln>
                  <a:noFill/>
                </a:ln>
                <a:solidFill>
                  <a:prstClr val="black"/>
                </a:solidFill>
                <a:effectLst/>
                <a:uLnTx/>
                <a:uFillTx/>
                <a:latin typeface="Segoe UI" pitchFamily="34" charset="0"/>
              </a:rPr>
              <a:t>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We’re also adding Android and HTML5 support in the near future.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a:p>
            <a:pPr marL="0" indent="0">
              <a:buFont typeface="Arial" panose="020B0604020202020204" pitchFamily="34" charset="0"/>
              <a:buNone/>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26574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002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618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11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100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64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646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064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274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646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328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459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8"/>
            <a:ext cx="6485234" cy="2002536"/>
          </a:xfrm>
        </p:spPr>
        <p:txBody>
          <a:bodyPr vert="horz" wrap="square" lIns="0" tIns="0" rIns="0" bIns="0" rtlCol="0" anchor="ctr" anchorCtr="0">
            <a:noAutofit/>
          </a:bodyPr>
          <a:lstStyle>
            <a:lvl1pPr algn="l" defTabSz="914089" rtl="0" eaLnBrk="1" latinLnBrk="0" hangingPunct="1">
              <a:lnSpc>
                <a:spcPct val="90000"/>
              </a:lnSpc>
              <a:spcBef>
                <a:spcPct val="0"/>
              </a:spcBef>
              <a:buNone/>
              <a:defRPr lang="en-US" sz="5998"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9" y="5482008"/>
            <a:ext cx="6483096" cy="858697"/>
          </a:xfrm>
        </p:spPr>
        <p:txBody>
          <a:bodyPr vert="horz" wrap="square" lIns="0" tIns="0" rIns="0" bIns="0" rtlCol="0">
            <a:spAutoFit/>
          </a:bodyPr>
          <a:lstStyle>
            <a:lvl1pPr marL="0" indent="0">
              <a:buNone/>
              <a:defRPr lang="en-US" sz="1799"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85393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4"/>
            <a:ext cx="6858000" cy="1828193"/>
          </a:xfrm>
        </p:spPr>
        <p:txBody>
          <a:bodyPr anchor="b" anchorCtr="0"/>
          <a:lstStyle>
            <a:lvl1pPr>
              <a:defRPr kumimoji="0" lang="en-US" sz="6598"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08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53011483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solidFill>
                  <a:schemeClr val="tx1">
                    <a:alpha val="99000"/>
                  </a:schemeClr>
                </a:soli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71315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89"/>
              <a:endParaRPr lang="en-US" sz="1799">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503" indent="-571329">
              <a:buNone/>
              <a:defRPr lang="en-US" sz="4399" spc="-100" dirty="0" smtClean="0">
                <a:solidFill>
                  <a:schemeClr val="tx1">
                    <a:alpha val="99000"/>
                  </a:schemeClr>
                </a:solidFill>
                <a:latin typeface="Segoe UI Light" pitchFamily="34" charset="0"/>
              </a:defRPr>
            </a:lvl1pPr>
            <a:lvl2pPr marL="345971" indent="-342797">
              <a:buNone/>
              <a:defRPr lang="en-US" spc="-50" dirty="0" smtClean="0">
                <a:solidFill>
                  <a:schemeClr val="tx1">
                    <a:alpha val="99000"/>
                  </a:schemeClr>
                </a:solidFill>
              </a:defRPr>
            </a:lvl2pPr>
          </a:lstStyle>
          <a:p>
            <a:pPr marL="3174" lvl="0" indent="0">
              <a:spcBef>
                <a:spcPts val="0"/>
              </a:spcBef>
              <a:spcAft>
                <a:spcPts val="900"/>
              </a:spcAft>
              <a:buSzPct val="80000"/>
            </a:pPr>
            <a:r>
              <a:rPr lang="en-US" dirty="0" smtClean="0"/>
              <a:t>Click to edit Master text styles</a:t>
            </a:r>
          </a:p>
          <a:p>
            <a:pPr marL="3174"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2"/>
            <a:ext cx="11146536" cy="747897"/>
          </a:xfrm>
        </p:spPr>
        <p:txBody>
          <a:bodyPr vert="horz" wrap="square" lIns="0" tIns="0" rIns="0" bIns="0" rtlCol="0" anchor="t">
            <a:spAutoFit/>
          </a:bodyPr>
          <a:lstStyle>
            <a:lvl1pPr marL="0" indent="0">
              <a:buNone/>
              <a:defRPr lang="en-US" sz="5398"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62148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252084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2">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814935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399"/>
              </a:spcBef>
              <a:buNone/>
              <a:defRPr sz="3999">
                <a:solidFill>
                  <a:schemeClr val="tx1">
                    <a:alpha val="99000"/>
                  </a:schemeClr>
                </a:solidFill>
                <a:latin typeface="+mj-lt"/>
              </a:defRPr>
            </a:lvl1pPr>
            <a:lvl2pPr marL="0" indent="0">
              <a:buNone/>
              <a:defRPr lang="en-US" sz="2399" kern="1200" spc="0" baseline="0" dirty="0" smtClean="0">
                <a:solidFill>
                  <a:schemeClr val="tx1">
                    <a:alpha val="99000"/>
                  </a:schemeClr>
                </a:solidFill>
                <a:latin typeface="+mn-lt"/>
                <a:ea typeface="+mn-ea"/>
                <a:cs typeface="+mn-cs"/>
              </a:defRPr>
            </a:lvl2pPr>
            <a:lvl3pPr marL="231705" indent="0">
              <a:buNone/>
              <a:defRPr lang="en-US" sz="2399" kern="1200" spc="0" baseline="0" dirty="0" smtClean="0">
                <a:solidFill>
                  <a:schemeClr val="tx1">
                    <a:alpha val="99000"/>
                  </a:schemeClr>
                </a:solidFill>
                <a:latin typeface="+mn-lt"/>
                <a:ea typeface="+mn-ea"/>
                <a:cs typeface="+mn-cs"/>
              </a:defRPr>
            </a:lvl3pPr>
            <a:lvl4pPr marL="457063" indent="0">
              <a:buNone/>
              <a:defRPr lang="en-US" sz="1999" kern="1200" spc="0" baseline="0" dirty="0" smtClean="0">
                <a:solidFill>
                  <a:schemeClr val="tx1">
                    <a:alpha val="99000"/>
                  </a:schemeClr>
                </a:solidFill>
                <a:latin typeface="+mn-lt"/>
                <a:ea typeface="+mn-ea"/>
                <a:cs typeface="+mn-cs"/>
              </a:defRPr>
            </a:lvl4pPr>
            <a:lvl5pPr marL="693530" indent="0">
              <a:buNone/>
              <a:defRPr lang="en-US" sz="1999"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246920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solidFill>
                  <a:schemeClr val="tx1">
                    <a:alpha val="99000"/>
                  </a:schemeClr>
                </a:solidFill>
                <a:latin typeface="+mj-lt"/>
                <a:ea typeface="+mn-ea"/>
                <a:cs typeface="+mn-cs"/>
              </a:defRPr>
            </a:lvl1pPr>
            <a:lvl2pPr marL="634810" indent="-342797">
              <a:defRPr lang="en-US" sz="1999" kern="1200" spc="0" baseline="0" dirty="0" smtClean="0">
                <a:solidFill>
                  <a:schemeClr val="tx1">
                    <a:alpha val="99000"/>
                  </a:schemeClr>
                </a:solidFill>
                <a:latin typeface="+mn-lt"/>
                <a:ea typeface="+mn-ea"/>
                <a:cs typeface="+mn-cs"/>
              </a:defRPr>
            </a:lvl2pPr>
            <a:lvl3pPr marL="863341" indent="-342797">
              <a:defRPr lang="en-US" sz="1999" kern="1200" spc="0" baseline="0" dirty="0" smtClean="0">
                <a:solidFill>
                  <a:schemeClr val="tx1">
                    <a:alpha val="99000"/>
                  </a:schemeClr>
                </a:solidFill>
                <a:latin typeface="+mn-lt"/>
                <a:ea typeface="+mn-ea"/>
                <a:cs typeface="+mn-cs"/>
              </a:defRPr>
            </a:lvl3pPr>
            <a:lvl4pPr marL="1028391" indent="-342797">
              <a:defRPr lang="en-US" sz="1999" kern="1200" spc="0" baseline="0" dirty="0" smtClean="0">
                <a:solidFill>
                  <a:schemeClr val="tx1">
                    <a:alpha val="99000"/>
                  </a:schemeClr>
                </a:solidFill>
                <a:latin typeface="+mn-lt"/>
                <a:ea typeface="+mn-ea"/>
                <a:cs typeface="+mn-cs"/>
              </a:defRPr>
            </a:lvl4pPr>
            <a:lvl5pPr marL="1206138" indent="-342797">
              <a:defRPr lang="en-US" sz="1999" kern="1200" spc="0" baseline="0" dirty="0">
                <a:solidFill>
                  <a:schemeClr val="tx1">
                    <a:alpha val="99000"/>
                  </a:schemeClr>
                </a:soli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12191252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000548"/>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000548"/>
          </a:xfrm>
        </p:spPr>
        <p:txBody>
          <a:bodyPr/>
          <a:lstStyle>
            <a:lvl1pPr marL="457063" indent="-457063">
              <a:lnSpc>
                <a:spcPct val="90000"/>
              </a:lnSpc>
              <a:buSzPct val="80000"/>
              <a:buFont typeface="Arial" pitchFamily="34" charset="0"/>
              <a:buChar char="•"/>
              <a:defRPr lang="en-US" sz="3199" kern="1200" spc="-70" baseline="0" dirty="0" smtClean="0">
                <a:solidFill>
                  <a:schemeClr val="tx1">
                    <a:alpha val="99000"/>
                  </a:schemeClr>
                </a:solidFill>
                <a:latin typeface="+mj-lt"/>
                <a:ea typeface="+mn-ea"/>
                <a:cs typeface="+mn-cs"/>
              </a:defRPr>
            </a:lvl1pPr>
            <a:lvl2pPr marL="798273" indent="-457063">
              <a:lnSpc>
                <a:spcPct val="90000"/>
              </a:lnSpc>
              <a:buSzPct val="80000"/>
              <a:buFont typeface="Arial" pitchFamily="34" charset="0"/>
              <a:buChar char="•"/>
              <a:defRPr lang="en-US" sz="2799" kern="1200" spc="0" baseline="0" dirty="0" smtClean="0">
                <a:solidFill>
                  <a:schemeClr val="tx1">
                    <a:alpha val="99000"/>
                  </a:schemeClr>
                </a:solidFill>
                <a:latin typeface="+mn-lt"/>
                <a:ea typeface="+mn-ea"/>
                <a:cs typeface="+mn-cs"/>
              </a:defRPr>
            </a:lvl2pPr>
            <a:lvl3pPr marL="969671" indent="-342797">
              <a:lnSpc>
                <a:spcPct val="90000"/>
              </a:lnSpc>
              <a:buSzPct val="80000"/>
              <a:buFont typeface="Arial" pitchFamily="34" charset="0"/>
              <a:buChar char="•"/>
              <a:defRPr lang="en-US" sz="2399" kern="1200" spc="0" baseline="0" dirty="0" smtClean="0">
                <a:solidFill>
                  <a:schemeClr val="tx1">
                    <a:alpha val="99000"/>
                  </a:schemeClr>
                </a:solidFill>
                <a:latin typeface="+mn-lt"/>
                <a:ea typeface="+mn-ea"/>
                <a:cs typeface="+mn-cs"/>
              </a:defRPr>
            </a:lvl3pPr>
            <a:lvl4pPr marL="1829839" indent="-342797">
              <a:lnSpc>
                <a:spcPct val="90000"/>
              </a:lnSpc>
              <a:buSzPct val="80000"/>
              <a:buFont typeface="Arial" pitchFamily="34" charset="0"/>
              <a:buChar char="•"/>
              <a:defRPr lang="en-US" sz="1999" kern="1200" spc="0" baseline="0" dirty="0" smtClean="0">
                <a:solidFill>
                  <a:schemeClr val="tx1">
                    <a:alpha val="99000"/>
                  </a:schemeClr>
                </a:solidFill>
                <a:latin typeface="+mn-lt"/>
                <a:ea typeface="+mn-ea"/>
                <a:cs typeface="+mn-cs"/>
              </a:defRPr>
            </a:lvl4pPr>
            <a:lvl5pPr marL="2055196" indent="-342797">
              <a:lnSpc>
                <a:spcPct val="90000"/>
              </a:lnSpc>
              <a:buSzPct val="80000"/>
              <a:buFont typeface="Arial" pitchFamily="34" charset="0"/>
              <a:buChar char="•"/>
              <a:defRPr lang="en-US" sz="1999" kern="1200" spc="0" baseline="0" dirty="0">
                <a:solidFill>
                  <a:schemeClr val="tx1">
                    <a:alpha val="99000"/>
                  </a:schemeClr>
                </a:solidFill>
                <a:latin typeface="+mn-lt"/>
                <a:ea typeface="+mn-ea"/>
                <a:cs typeface="+mn-cs"/>
              </a:defRPr>
            </a:lvl5pPr>
            <a:lvl6pPr>
              <a:defRPr sz="1799"/>
            </a:lvl6pPr>
            <a:lvl7pPr>
              <a:defRPr sz="1799"/>
            </a:lvl7pPr>
            <a:lvl8pPr>
              <a:defRPr sz="1799"/>
            </a:lvl8pPr>
            <a:lvl9pPr>
              <a:defRPr sz="1799"/>
            </a:lvl9pPr>
          </a:lstStyle>
          <a:p>
            <a:pPr marL="341211" marR="0" lvl="0"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11" marR="0" lvl="1"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11" marR="0" lvl="2"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11" marR="0" lvl="3"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11" marR="0" lvl="4" indent="-341211" algn="l" defTabSz="91408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1231975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6"/>
            <a:ext cx="5484971"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9731002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tx2">
                    <a:alpha val="99000"/>
                  </a:schemeClr>
                </a:soli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tx2">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77339929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tx1">
                    <a:alpha val="99000"/>
                  </a:schemeClr>
                </a:solidFill>
                <a:latin typeface="+mj-lt"/>
              </a:defRPr>
            </a:lvl1pPr>
            <a:lvl2pPr marL="0" indent="0">
              <a:buNone/>
              <a:defRPr sz="1999">
                <a:solidFill>
                  <a:schemeClr val="tx1">
                    <a:alpha val="99000"/>
                  </a:schemeClr>
                </a:solidFill>
              </a:defRPr>
            </a:lvl2pPr>
            <a:lvl3pPr marL="233293" indent="0">
              <a:buNone/>
              <a:defRPr sz="1999">
                <a:solidFill>
                  <a:schemeClr val="tx1">
                    <a:alpha val="99000"/>
                  </a:schemeClr>
                </a:solidFill>
              </a:defRPr>
            </a:lvl3pPr>
            <a:lvl4pPr marL="457063" indent="0">
              <a:buNone/>
              <a:defRPr sz="1999">
                <a:solidFill>
                  <a:schemeClr val="tx1">
                    <a:alpha val="99000"/>
                  </a:schemeClr>
                </a:solidFill>
              </a:defRPr>
            </a:lvl4pPr>
            <a:lvl5pPr marL="693530" indent="0">
              <a:buNone/>
              <a:defRPr sz="1999">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tx1">
                    <a:alpha val="99000"/>
                  </a:schemeClr>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smtClean="0">
                <a:solidFill>
                  <a:schemeClr val="tx1">
                    <a:alpha val="99000"/>
                  </a:schemeClr>
                </a:soli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0" baseline="0" dirty="0">
                <a:solidFill>
                  <a:schemeClr val="tx1">
                    <a:alpha val="99000"/>
                  </a:schemeClr>
                </a:soli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3513285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6006946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4684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6"/>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388557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3354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237618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5165964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300" y="6433851"/>
            <a:ext cx="1196373" cy="138112"/>
          </a:xfrm>
          <a:prstGeom prst="rect">
            <a:avLst/>
          </a:prstGeom>
        </p:spPr>
      </p:pic>
      <p:sp>
        <p:nvSpPr>
          <p:cNvPr id="5" name="Rectangle 4"/>
          <p:cNvSpPr/>
          <p:nvPr userDrawn="1"/>
        </p:nvSpPr>
        <p:spPr bwMode="auto">
          <a:xfrm>
            <a:off x="1" y="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userDrawn="1"/>
        </p:nvSpPr>
        <p:spPr bwMode="auto">
          <a:xfrm>
            <a:off x="1" y="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7"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3"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8" y="-8277"/>
            <a:ext cx="1666075" cy="834699"/>
          </a:xfrm>
          <a:prstGeom prst="rect">
            <a:avLst/>
          </a:prstGeom>
        </p:spPr>
      </p:pic>
    </p:spTree>
    <p:extLst>
      <p:ext uri="{BB962C8B-B14F-4D97-AF65-F5344CB8AC3E}">
        <p14:creationId xmlns:p14="http://schemas.microsoft.com/office/powerpoint/2010/main" val="134165562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3"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30" y="6096497"/>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2"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8"/>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2"/>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1" y="4552447"/>
            <a:ext cx="2671595" cy="1103910"/>
          </a:xfrm>
          <a:prstGeom prst="rect">
            <a:avLst/>
          </a:prstGeom>
        </p:spPr>
      </p:pic>
      <p:sp>
        <p:nvSpPr>
          <p:cNvPr id="17" name="TextBox 16"/>
          <p:cNvSpPr txBox="1"/>
          <p:nvPr userDrawn="1"/>
        </p:nvSpPr>
        <p:spPr>
          <a:xfrm>
            <a:off x="2454442" y="6315957"/>
            <a:ext cx="2945330" cy="307777"/>
          </a:xfrm>
          <a:prstGeom prst="rect">
            <a:avLst/>
          </a:prstGeom>
          <a:noFill/>
        </p:spPr>
        <p:txBody>
          <a:bodyPr wrap="square" lIns="0" tIns="0" rIns="0" bIns="0" rtlCol="0">
            <a:spAutoFit/>
          </a:bodyPr>
          <a:lstStyle/>
          <a:p>
            <a:pPr algn="ctr" defTabSz="914089"/>
            <a:r>
              <a:rPr lang="en-US" sz="1999" b="1" spc="-70" dirty="0">
                <a:gradFill>
                  <a:gsLst>
                    <a:gs pos="2917">
                      <a:srgbClr val="FFFFFF"/>
                    </a:gs>
                    <a:gs pos="30000">
                      <a:srgbClr val="FFFFFF"/>
                    </a:gs>
                  </a:gsLst>
                  <a:lin ang="5400000" scaled="0"/>
                </a:gradFill>
              </a:rPr>
              <a:t>LEARN</a:t>
            </a:r>
            <a:r>
              <a:rPr lang="en-US" sz="1999" spc="-70"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5" y="4463042"/>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9" y="2862281"/>
            <a:ext cx="1052135" cy="1205812"/>
          </a:xfrm>
          <a:prstGeom prst="rect">
            <a:avLst/>
          </a:prstGeom>
        </p:spPr>
      </p:pic>
    </p:spTree>
    <p:extLst>
      <p:ext uri="{BB962C8B-B14F-4D97-AF65-F5344CB8AC3E}">
        <p14:creationId xmlns:p14="http://schemas.microsoft.com/office/powerpoint/2010/main" val="345661295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36856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7" r:id="rId29"/>
    <p:sldLayoutId id="2147483828" r:id="rId30"/>
    <p:sldLayoutId id="2147483829" r:id="rId3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solidFill>
            <a:schemeClr val="tx1">
              <a:alpha val="99000"/>
            </a:schemeClr>
          </a:soli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solidFill>
            <a:schemeClr val="tx1">
              <a:alpha val="99000"/>
            </a:schemeClr>
          </a:soli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solidFill>
            <a:schemeClr val="tx1">
              <a:alpha val="99000"/>
            </a:schemeClr>
          </a:soli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solidFill>
            <a:schemeClr val="tx1">
              <a:alpha val="99000"/>
            </a:schemeClr>
          </a:soli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solidFill>
            <a:schemeClr val="tx1">
              <a:alpha val="99000"/>
            </a:schemeClr>
          </a:soli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solidFill>
            <a:schemeClr val="tx1">
              <a:alpha val="99000"/>
            </a:schemeClr>
          </a:soli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microsoft.com/office/2007/relationships/hdphoto" Target="../media/hdphoto12.wdp"/></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44.xml"/><Relationship Id="rId4" Type="http://schemas.microsoft.com/office/2007/relationships/hdphoto" Target="../media/hdphoto13.wdp"/></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microsoft.com/office/2007/relationships/hdphoto" Target="../media/hdphoto14.wdp"/></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44.xml"/><Relationship Id="rId4" Type="http://schemas.microsoft.com/office/2007/relationships/hdphoto" Target="../media/hdphoto15.wdp"/></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4.xml"/><Relationship Id="rId4" Type="http://schemas.microsoft.com/office/2007/relationships/hdphoto" Target="../media/hdphoto16.wdp"/></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microsoft.com/office/2007/relationships/hdphoto" Target="../media/hdphoto17.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3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emf"/><Relationship Id="rId17" Type="http://schemas.openxmlformats.org/officeDocument/2006/relationships/image" Target="../media/image54.png"/><Relationship Id="rId2" Type="http://schemas.openxmlformats.org/officeDocument/2006/relationships/notesSlide" Target="../notesSlides/notesSlide3.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58.png"/><Relationship Id="rId4" Type="http://schemas.microsoft.com/office/2007/relationships/hdphoto" Target="../media/hdphoto9.wdp"/></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1.wdp"/></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0.wdp"/></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Mobile Services</a:t>
            </a:r>
            <a:endParaRPr dirty="0">
              <a:solidFill>
                <a:srgbClr val="5F5F5F">
                  <a:alpha val="99000"/>
                </a:srgbClr>
              </a:solidFill>
            </a:endParaRPr>
          </a:p>
        </p:txBody>
      </p:sp>
      <p:sp>
        <p:nvSpPr>
          <p:cNvPr id="9" name="Content Placeholder 2"/>
          <p:cNvSpPr txBox="1">
            <a:spLocks/>
          </p:cNvSpPr>
          <p:nvPr/>
        </p:nvSpPr>
        <p:spPr>
          <a:xfrm>
            <a:off x="4686444" y="3286125"/>
            <a:ext cx="7152629" cy="125572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Easily build cloud back-ends</a:t>
            </a:r>
          </a:p>
          <a:p>
            <a:pPr marL="3175" indent="0">
              <a:lnSpc>
                <a:spcPct val="100000"/>
              </a:lnSpc>
              <a:buNone/>
            </a:pPr>
            <a:r>
              <a:rPr lang="en-US" sz="2400" dirty="0">
                <a:solidFill>
                  <a:srgbClr val="5F5F5F">
                    <a:alpha val="99000"/>
                  </a:srgbClr>
                </a:solidFill>
                <a:latin typeface="Segoe UI"/>
              </a:rPr>
              <a:t>Data, </a:t>
            </a:r>
            <a:r>
              <a:rPr lang="en-US" sz="2400" dirty="0" smtClean="0">
                <a:solidFill>
                  <a:srgbClr val="5F5F5F">
                    <a:alpha val="99000"/>
                  </a:srgbClr>
                </a:solidFill>
                <a:latin typeface="Segoe UI"/>
              </a:rPr>
              <a:t>identity, </a:t>
            </a:r>
            <a:r>
              <a:rPr lang="en-US" sz="2400" dirty="0">
                <a:solidFill>
                  <a:srgbClr val="5F5F5F">
                    <a:alpha val="99000"/>
                  </a:srgbClr>
                </a:solidFill>
                <a:latin typeface="Segoe UI"/>
              </a:rPr>
              <a:t>push </a:t>
            </a:r>
            <a:r>
              <a:rPr lang="en-US" sz="2400" dirty="0" smtClean="0">
                <a:solidFill>
                  <a:srgbClr val="5F5F5F">
                    <a:alpha val="99000"/>
                  </a:srgbClr>
                </a:solidFill>
                <a:latin typeface="Segoe UI"/>
              </a:rPr>
              <a:t>notifications, and scheduled scripts</a:t>
            </a:r>
            <a:endParaRPr lang="en-US" sz="2400" dirty="0">
              <a:solidFill>
                <a:srgbClr val="5F5F5F">
                  <a:alpha val="99000"/>
                </a:srgbClr>
              </a:solidFill>
              <a:latin typeface="Segoe UI"/>
            </a:endParaRPr>
          </a:p>
          <a:p>
            <a:pPr marL="3175" indent="0">
              <a:lnSpc>
                <a:spcPct val="100000"/>
              </a:lnSpc>
              <a:buNone/>
            </a:pPr>
            <a:r>
              <a:rPr lang="en-US" sz="2400" dirty="0">
                <a:solidFill>
                  <a:srgbClr val="5F5F5F">
                    <a:alpha val="99000"/>
                  </a:srgbClr>
                </a:solidFill>
                <a:latin typeface="Segoe UI"/>
              </a:rPr>
              <a:t>Windows </a:t>
            </a:r>
            <a:r>
              <a:rPr lang="en-US" sz="2400" dirty="0" smtClean="0">
                <a:solidFill>
                  <a:srgbClr val="5F5F5F">
                    <a:alpha val="99000"/>
                  </a:srgbClr>
                </a:solidFill>
                <a:latin typeface="Segoe UI"/>
              </a:rPr>
              <a:t>Store, </a:t>
            </a:r>
            <a:r>
              <a:rPr lang="en-US" sz="2400" dirty="0">
                <a:solidFill>
                  <a:srgbClr val="5F5F5F">
                    <a:alpha val="99000"/>
                  </a:srgbClr>
                </a:solidFill>
                <a:latin typeface="Segoe UI"/>
              </a:rPr>
              <a:t>Windows Phone, </a:t>
            </a:r>
            <a:r>
              <a:rPr lang="en-US" sz="2400" dirty="0" err="1" smtClean="0">
                <a:solidFill>
                  <a:srgbClr val="5F5F5F">
                    <a:alpha val="99000"/>
                  </a:srgbClr>
                </a:solidFill>
                <a:latin typeface="Segoe UI"/>
              </a:rPr>
              <a:t>iOS</a:t>
            </a:r>
            <a:r>
              <a:rPr lang="en-US" sz="2400" dirty="0" smtClean="0">
                <a:solidFill>
                  <a:srgbClr val="5F5F5F">
                    <a:alpha val="99000"/>
                  </a:srgbClr>
                </a:solidFill>
                <a:latin typeface="Segoe UI"/>
              </a:rPr>
              <a:t>, and Android</a:t>
            </a:r>
            <a:endParaRPr lang="en-US" sz="2400" dirty="0">
              <a:solidFill>
                <a:srgbClr val="5F5F5F">
                  <a:alpha val="99000"/>
                </a:srgbClr>
              </a:solidFill>
              <a:latin typeface="Segoe UI"/>
            </a:endParaRPr>
          </a:p>
        </p:txBody>
      </p:sp>
      <p:pic>
        <p:nvPicPr>
          <p:cNvPr id="5" name="Picture 4"/>
          <p:cNvPicPr>
            <a:picLocks noChangeAspect="1"/>
          </p:cNvPicPr>
          <p:nvPr/>
        </p:nvPicPr>
        <p:blipFill>
          <a:blip r:embed="rId3">
            <a:duotone>
              <a:prstClr val="black"/>
              <a:srgbClr val="5F5F5F">
                <a:tint val="45000"/>
                <a:satMod val="400000"/>
              </a:srgbClr>
            </a:duotone>
            <a:extLst>
              <a:ext uri="{28A0092B-C50C-407E-A947-70E740481C1C}">
                <a14:useLocalDpi xmlns:a14="http://schemas.microsoft.com/office/drawing/2010/main" val="0"/>
              </a:ext>
            </a:extLst>
          </a:blip>
          <a:stretch>
            <a:fillRect/>
          </a:stretch>
        </p:blipFill>
        <p:spPr>
          <a:xfrm>
            <a:off x="2056962" y="1914318"/>
            <a:ext cx="1835100" cy="3196200"/>
          </a:xfrm>
          <a:prstGeom prst="rect">
            <a:avLst/>
          </a:prstGeom>
        </p:spPr>
      </p:pic>
    </p:spTree>
    <p:extLst>
      <p:ext uri="{BB962C8B-B14F-4D97-AF65-F5344CB8AC3E}">
        <p14:creationId xmlns:p14="http://schemas.microsoft.com/office/powerpoint/2010/main" val="81620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5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50"/>
                                        <p:tgtEl>
                                          <p:spTgt spid="9">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5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Windows Azure Store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Consume services from ecosystem of partners</a:t>
            </a:r>
          </a:p>
          <a:p>
            <a:pPr marL="3175" indent="0">
              <a:lnSpc>
                <a:spcPct val="100000"/>
              </a:lnSpc>
              <a:buNone/>
            </a:pPr>
            <a:r>
              <a:rPr lang="en-US" sz="2400" dirty="0">
                <a:solidFill>
                  <a:srgbClr val="5F5F5F">
                    <a:alpha val="99000"/>
                  </a:srgbClr>
                </a:solidFill>
                <a:latin typeface="Segoe UI"/>
              </a:rPr>
              <a:t>Easily try and purchase</a:t>
            </a:r>
          </a:p>
          <a:p>
            <a:pPr marL="3175" indent="0">
              <a:lnSpc>
                <a:spcPct val="100000"/>
              </a:lnSpc>
              <a:buNone/>
            </a:pPr>
            <a:r>
              <a:rPr lang="en-US" sz="2400" dirty="0">
                <a:solidFill>
                  <a:srgbClr val="5F5F5F">
                    <a:alpha val="99000"/>
                  </a:srgbClr>
                </a:solidFill>
                <a:latin typeface="Segoe UI"/>
              </a:rPr>
              <a:t>Billing integrated within your Azure bill</a:t>
            </a:r>
          </a:p>
        </p:txBody>
      </p:sp>
      <p:pic>
        <p:nvPicPr>
          <p:cNvPr id="8" name="Picture 7"/>
          <p:cNvPicPr>
            <a:picLocks noChangeAspect="1"/>
          </p:cNvPicPr>
          <p:nvPr/>
        </p:nvPicPr>
        <p:blipFill>
          <a:blip r:embed="rId3">
            <a:duotone>
              <a:prstClr val="black"/>
              <a:srgbClr val="616161">
                <a:tint val="45000"/>
                <a:satMod val="400000"/>
              </a:srgb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0177" y="2055767"/>
            <a:ext cx="3055556" cy="3055556"/>
          </a:xfrm>
          <a:prstGeom prst="rect">
            <a:avLst/>
          </a:prstGeom>
        </p:spPr>
      </p:pic>
    </p:spTree>
    <p:extLst>
      <p:ext uri="{BB962C8B-B14F-4D97-AF65-F5344CB8AC3E}">
        <p14:creationId xmlns:p14="http://schemas.microsoft.com/office/powerpoint/2010/main" val="150419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2309473511"/>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2526269"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SERVICES: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1494592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811" y="2561417"/>
            <a:ext cx="4762082" cy="1218478"/>
          </a:xfrm>
        </p:spPr>
        <p:txBody>
          <a:bodyPr/>
          <a:lstStyle/>
          <a:p>
            <a:r>
              <a:rPr lang="en-US" sz="4399" dirty="0"/>
              <a:t>Application</a:t>
            </a:r>
            <a:br>
              <a:rPr lang="en-US" sz="4399" dirty="0"/>
            </a:br>
            <a:r>
              <a:rPr lang="en-US" sz="4399" dirty="0"/>
              <a:t>   building blocks</a:t>
            </a:r>
          </a:p>
        </p:txBody>
      </p:sp>
      <p:grpSp>
        <p:nvGrpSpPr>
          <p:cNvPr id="37" name="Group 36"/>
          <p:cNvGrpSpPr/>
          <p:nvPr/>
        </p:nvGrpSpPr>
        <p:grpSpPr>
          <a:xfrm>
            <a:off x="8057006" y="4327604"/>
            <a:ext cx="1896063" cy="1772180"/>
            <a:chOff x="5665775" y="2466267"/>
            <a:chExt cx="1896557" cy="1772642"/>
          </a:xfrm>
          <a:solidFill>
            <a:schemeClr val="accent5"/>
          </a:solidFill>
        </p:grpSpPr>
        <p:sp>
          <p:nvSpPr>
            <p:cNvPr id="17" name="Rectangle 16"/>
            <p:cNvSpPr/>
            <p:nvPr/>
          </p:nvSpPr>
          <p:spPr bwMode="auto">
            <a:xfrm>
              <a:off x="5665775" y="24662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grp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0030258" y="1098415"/>
            <a:ext cx="3652277" cy="5003876"/>
            <a:chOff x="-549665" y="926787"/>
            <a:chExt cx="3653228" cy="5005179"/>
          </a:xfrm>
        </p:grpSpPr>
        <p:sp>
          <p:nvSpPr>
            <p:cNvPr id="8" name="Rectangle 7"/>
            <p:cNvSpPr/>
            <p:nvPr/>
          </p:nvSpPr>
          <p:spPr bwMode="auto">
            <a:xfrm>
              <a:off x="-549665" y="4159324"/>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112744" y="2458239"/>
            <a:ext cx="1896063" cy="1772180"/>
            <a:chOff x="3671322" y="4341709"/>
            <a:chExt cx="1896557" cy="1772642"/>
          </a:xfrm>
          <a:solidFill>
            <a:schemeClr val="accent5"/>
          </a:solidFill>
        </p:grpSpPr>
        <p:sp>
          <p:nvSpPr>
            <p:cNvPr id="26" name="Rectangle 25"/>
            <p:cNvSpPr/>
            <p:nvPr/>
          </p:nvSpPr>
          <p:spPr bwMode="auto">
            <a:xfrm>
              <a:off x="3671322" y="4341709"/>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grp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10042800" y="2458239"/>
            <a:ext cx="1896063" cy="1772180"/>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116178" y="4309914"/>
            <a:ext cx="1896063" cy="1772180"/>
            <a:chOff x="3671323" y="596839"/>
            <a:chExt cx="1896557" cy="1772642"/>
          </a:xfrm>
          <a:solidFill>
            <a:schemeClr val="accent5"/>
          </a:solidFill>
        </p:grpSpPr>
        <p:sp>
          <p:nvSpPr>
            <p:cNvPr id="11" name="Rectangle 10"/>
            <p:cNvSpPr/>
            <p:nvPr/>
          </p:nvSpPr>
          <p:spPr bwMode="auto">
            <a:xfrm>
              <a:off x="3671323" y="596839"/>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grp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8066115" y="2458239"/>
            <a:ext cx="1896063" cy="1772180"/>
            <a:chOff x="9645631" y="2476591"/>
            <a:chExt cx="1896557" cy="1772642"/>
          </a:xfrm>
          <a:solidFill>
            <a:schemeClr val="accent5"/>
          </a:solidFill>
        </p:grpSpPr>
        <p:sp>
          <p:nvSpPr>
            <p:cNvPr id="23" name="Rectangle 22"/>
            <p:cNvSpPr/>
            <p:nvPr/>
          </p:nvSpPr>
          <p:spPr bwMode="auto">
            <a:xfrm>
              <a:off x="9645631" y="2476591"/>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grp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35745" y="4330110"/>
            <a:ext cx="1896063" cy="1772180"/>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2130384" y="4309914"/>
            <a:ext cx="1896063" cy="1772180"/>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0042800" y="586368"/>
            <a:ext cx="1896063" cy="1772180"/>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188309" y="2729190"/>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089430" y="2464807"/>
            <a:ext cx="1896063" cy="1772180"/>
            <a:chOff x="5684616" y="2459567"/>
            <a:chExt cx="1896557" cy="1772642"/>
          </a:xfrm>
          <a:solidFill>
            <a:schemeClr val="accent5"/>
          </a:solidFill>
        </p:grpSpPr>
        <p:sp>
          <p:nvSpPr>
            <p:cNvPr id="20" name="Rectangle 19"/>
            <p:cNvSpPr/>
            <p:nvPr/>
          </p:nvSpPr>
          <p:spPr bwMode="auto">
            <a:xfrm>
              <a:off x="5684616" y="24595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Messaging</a:t>
              </a:r>
            </a:p>
          </p:txBody>
        </p:sp>
        <p:pic>
          <p:nvPicPr>
            <p:cNvPr id="40" name="Picture 39"/>
            <p:cNvPicPr>
              <a:picLocks noChangeAspect="1"/>
            </p:cNvPicPr>
            <p:nvPr/>
          </p:nvPicPr>
          <p:blipFill>
            <a:blip r:embed="rId12"/>
            <a:stretch>
              <a:fillRect/>
            </a:stretch>
          </p:blipFill>
          <p:spPr>
            <a:xfrm>
              <a:off x="6186299" y="2756399"/>
              <a:ext cx="843310" cy="978679"/>
            </a:xfrm>
            <a:prstGeom prst="rect">
              <a:avLst/>
            </a:prstGeom>
            <a:grpFill/>
          </p:spPr>
        </p:pic>
      </p:grpSp>
      <p:grpSp>
        <p:nvGrpSpPr>
          <p:cNvPr id="41" name="Group 40"/>
          <p:cNvGrpSpPr/>
          <p:nvPr/>
        </p:nvGrpSpPr>
        <p:grpSpPr>
          <a:xfrm>
            <a:off x="6103125" y="599504"/>
            <a:ext cx="1896063" cy="1772180"/>
            <a:chOff x="6104715" y="598767"/>
            <a:chExt cx="1896557" cy="1772642"/>
          </a:xfrm>
          <a:solidFill>
            <a:schemeClr val="accent5"/>
          </a:solidFill>
        </p:grpSpPr>
        <p:sp>
          <p:nvSpPr>
            <p:cNvPr id="53" name="Rectangle 52"/>
            <p:cNvSpPr/>
            <p:nvPr/>
          </p:nvSpPr>
          <p:spPr bwMode="auto">
            <a:xfrm>
              <a:off x="6104715" y="5987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Cloud Services</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1006" y="765610"/>
              <a:ext cx="914441" cy="914441"/>
            </a:xfrm>
            <a:prstGeom prst="rect">
              <a:avLst/>
            </a:prstGeom>
            <a:grpFill/>
          </p:spPr>
        </p:pic>
      </p:grpSp>
      <p:grpSp>
        <p:nvGrpSpPr>
          <p:cNvPr id="39" name="Group 38"/>
          <p:cNvGrpSpPr/>
          <p:nvPr/>
        </p:nvGrpSpPr>
        <p:grpSpPr>
          <a:xfrm>
            <a:off x="4126439" y="599504"/>
            <a:ext cx="1896063" cy="1772180"/>
            <a:chOff x="4127514" y="598767"/>
            <a:chExt cx="1896557" cy="1772642"/>
          </a:xfrm>
          <a:solidFill>
            <a:schemeClr val="accent5"/>
          </a:solidFill>
        </p:grpSpPr>
        <p:sp>
          <p:nvSpPr>
            <p:cNvPr id="46" name="Rectangle 45"/>
            <p:cNvSpPr/>
            <p:nvPr/>
          </p:nvSpPr>
          <p:spPr bwMode="auto">
            <a:xfrm>
              <a:off x="4127514" y="5987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Web Sites</a:t>
              </a:r>
            </a:p>
          </p:txBody>
        </p:sp>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21862" y="878810"/>
              <a:ext cx="865975" cy="865975"/>
            </a:xfrm>
            <a:prstGeom prst="rect">
              <a:avLst/>
            </a:prstGeom>
            <a:grpFill/>
          </p:spPr>
        </p:pic>
      </p:grpSp>
      <p:grpSp>
        <p:nvGrpSpPr>
          <p:cNvPr id="44" name="Group 43"/>
          <p:cNvGrpSpPr/>
          <p:nvPr/>
        </p:nvGrpSpPr>
        <p:grpSpPr>
          <a:xfrm>
            <a:off x="6086218" y="4330110"/>
            <a:ext cx="1896063" cy="1772180"/>
            <a:chOff x="6087803" y="4330345"/>
            <a:chExt cx="1896557" cy="1772642"/>
          </a:xfrm>
          <a:solidFill>
            <a:schemeClr val="accent2"/>
          </a:solidFill>
        </p:grpSpPr>
        <p:sp>
          <p:nvSpPr>
            <p:cNvPr id="42" name="Rectangle 41"/>
            <p:cNvSpPr/>
            <p:nvPr/>
          </p:nvSpPr>
          <p:spPr bwMode="auto">
            <a:xfrm>
              <a:off x="6087803" y="4330345"/>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BizTalk </a:t>
              </a:r>
              <a:r>
                <a:rPr lang="en-US" sz="2399" dirty="0" err="1">
                  <a:gradFill>
                    <a:gsLst>
                      <a:gs pos="0">
                        <a:srgbClr val="FFFFFF"/>
                      </a:gs>
                      <a:gs pos="100000">
                        <a:srgbClr val="FFFFFF"/>
                      </a:gs>
                    </a:gsLst>
                    <a:lin ang="5400000" scaled="0"/>
                  </a:gradFill>
                </a:rPr>
                <a:t>Svcs</a:t>
              </a:r>
              <a:endParaRPr lang="en-US" sz="2399"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92699" y="4640091"/>
              <a:ext cx="914441" cy="914441"/>
            </a:xfrm>
            <a:prstGeom prst="rect">
              <a:avLst/>
            </a:prstGeom>
            <a:grpFill/>
          </p:spPr>
        </p:pic>
      </p:grpSp>
      <p:grpSp>
        <p:nvGrpSpPr>
          <p:cNvPr id="43" name="Group 42"/>
          <p:cNvGrpSpPr/>
          <p:nvPr/>
        </p:nvGrpSpPr>
        <p:grpSpPr>
          <a:xfrm>
            <a:off x="8070764" y="599504"/>
            <a:ext cx="1896063" cy="1772180"/>
            <a:chOff x="8072866" y="598767"/>
            <a:chExt cx="1896557" cy="1772642"/>
          </a:xfrm>
        </p:grpSpPr>
        <p:sp>
          <p:nvSpPr>
            <p:cNvPr id="47" name="Rectangle 46"/>
            <p:cNvSpPr/>
            <p:nvPr/>
          </p:nvSpPr>
          <p:spPr bwMode="auto">
            <a:xfrm>
              <a:off x="8072866" y="5987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399" dirty="0">
                  <a:gradFill>
                    <a:gsLst>
                      <a:gs pos="0">
                        <a:srgbClr val="FFFFFF"/>
                      </a:gs>
                      <a:gs pos="100000">
                        <a:srgbClr val="FFFFFF"/>
                      </a:gs>
                    </a:gsLst>
                    <a:lin ang="5400000" scaled="0"/>
                  </a:gradFill>
                </a:rPr>
                <a:t>Mobile</a:t>
              </a:r>
            </a:p>
          </p:txBody>
        </p:sp>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00569" y="906137"/>
              <a:ext cx="780323" cy="780323"/>
            </a:xfrm>
            <a:prstGeom prst="rect">
              <a:avLst/>
            </a:prstGeom>
          </p:spPr>
        </p:pic>
      </p:grpSp>
      <p:grpSp>
        <p:nvGrpSpPr>
          <p:cNvPr id="35" name="Group 34"/>
          <p:cNvGrpSpPr/>
          <p:nvPr/>
        </p:nvGrpSpPr>
        <p:grpSpPr>
          <a:xfrm>
            <a:off x="2149754" y="599504"/>
            <a:ext cx="1896063" cy="1772180"/>
            <a:chOff x="2150314" y="598767"/>
            <a:chExt cx="1896557" cy="1772642"/>
          </a:xfrm>
          <a:solidFill>
            <a:schemeClr val="accent5"/>
          </a:solidFill>
        </p:grpSpPr>
        <p:sp>
          <p:nvSpPr>
            <p:cNvPr id="50" name="Rectangle 49"/>
            <p:cNvSpPr/>
            <p:nvPr/>
          </p:nvSpPr>
          <p:spPr bwMode="auto">
            <a:xfrm>
              <a:off x="2150314" y="598767"/>
              <a:ext cx="1896557" cy="1772642"/>
            </a:xfrm>
            <a:prstGeom prst="rect">
              <a:avLst/>
            </a:prstGeom>
            <a:grp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91416" rIns="91412" bIns="91416" numCol="1" rtlCol="0" anchor="b"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rPr>
                <a:t>Virtual Machines </a:t>
              </a: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21668" y="848550"/>
              <a:ext cx="780323" cy="780323"/>
            </a:xfrm>
            <a:prstGeom prst="rect">
              <a:avLst/>
            </a:prstGeom>
            <a:grpFill/>
          </p:spPr>
        </p:pic>
      </p:grpSp>
      <p:pic>
        <p:nvPicPr>
          <p:cNvPr id="28" name="Pictur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36215" y="4666360"/>
            <a:ext cx="842433" cy="842433"/>
          </a:xfrm>
          <a:prstGeom prst="rect">
            <a:avLst/>
          </a:prstGeom>
        </p:spPr>
      </p:pic>
    </p:spTree>
    <p:extLst>
      <p:ext uri="{BB962C8B-B14F-4D97-AF65-F5344CB8AC3E}">
        <p14:creationId xmlns:p14="http://schemas.microsoft.com/office/powerpoint/2010/main" val="491934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2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3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3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40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4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5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nodeType="withEffect">
                                  <p:stCondLst>
                                    <p:cond delay="7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85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90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95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100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3143" y="221642"/>
            <a:ext cx="8779258" cy="5477890"/>
          </a:xfrm>
          <a:prstGeom prst="rect">
            <a:avLst/>
          </a:prstGeom>
          <a:ln>
            <a:solidFill>
              <a:schemeClr val="bg1">
                <a:lumMod val="50000"/>
              </a:schemeClr>
            </a:solidFill>
          </a:ln>
        </p:spPr>
      </p:pic>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140043357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purl.org/dc/terms/"/>
    <ds:schemaRef ds:uri="230e9df3-be65-4c73-a93b-d1236ebd677e"/>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2301</TotalTime>
  <Words>3650</Words>
  <Application>Microsoft Office PowerPoint</Application>
  <PresentationFormat>Custom</PresentationFormat>
  <Paragraphs>326</Paragraphs>
  <Slides>18</Slides>
  <Notes>17</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18</vt:i4>
      </vt:variant>
    </vt:vector>
  </HeadingPairs>
  <TitlesOfParts>
    <vt:vector size="28" baseType="lpstr">
      <vt:lpstr>Segoe UI</vt:lpstr>
      <vt:lpstr>Consolas</vt:lpstr>
      <vt:lpstr>Wingdings</vt:lpstr>
      <vt:lpstr>Segoe UI Light</vt:lpstr>
      <vt:lpstr>Arial</vt:lpstr>
      <vt:lpstr>MS1444_Windows Azure Template 16x9_r08a</vt:lpstr>
      <vt:lpstr>White with Consolas font for code slides</vt:lpstr>
      <vt:lpstr>Windows_Azure_DevCamp_16x9_Template - FINAL2</vt:lpstr>
      <vt:lpstr>Accent Color Transition Slides</vt:lpstr>
      <vt:lpstr>1_Windows_Azure_DevCamp_16x9_Template - FINAL2</vt:lpstr>
      <vt:lpstr>Windows Azure Overview</vt:lpstr>
      <vt:lpstr>Cloud Computing</vt:lpstr>
      <vt:lpstr>Windows Azure Scenarios</vt:lpstr>
      <vt:lpstr>Application    building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Footprint</vt:lpstr>
      <vt:lpstr>Getting Started</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Microsoft account</cp:lastModifiedBy>
  <cp:revision>181</cp:revision>
  <cp:lastPrinted>2011-10-11T14:25:22Z</cp:lastPrinted>
  <dcterms:created xsi:type="dcterms:W3CDTF">2011-03-29T16:07:22Z</dcterms:created>
  <dcterms:modified xsi:type="dcterms:W3CDTF">2014-03-22T16:01:29Z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